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3" r:id="rId6"/>
    <p:sldId id="264" r:id="rId7"/>
    <p:sldId id="297" r:id="rId8"/>
    <p:sldId id="299" r:id="rId9"/>
    <p:sldId id="298" r:id="rId10"/>
    <p:sldId id="265" r:id="rId11"/>
    <p:sldId id="300" r:id="rId12"/>
    <p:sldId id="266" r:id="rId13"/>
    <p:sldId id="267" r:id="rId14"/>
    <p:sldId id="301" r:id="rId15"/>
    <p:sldId id="302" r:id="rId16"/>
    <p:sldId id="295" r:id="rId17"/>
    <p:sldId id="296" r:id="rId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984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machine learning people:</a:t>
            </a:r>
          </a:p>
          <a:p>
            <a:pPr marL="305593" indent="-305593">
              <a:buSzPct val="145000"/>
              <a:buChar char="-"/>
            </a:pPr>
            <a:r>
              <a:t>The first part will give evidence that grid cells are used for lots of things in the brain</a:t>
            </a:r>
          </a:p>
          <a:p>
            <a:pPr marL="305593" indent="-305593">
              <a:buSzPct val="145000"/>
              <a:buChar char="-"/>
            </a:pPr>
            <a:r>
              <a:t>Then you’ll receive different answers to “how is this relevant to machine learning” through the talks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1D16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532241774_2880x1920.jpeg"/>
          <p:cNvSpPr>
            <a:spLocks noGrp="1"/>
          </p:cNvSpPr>
          <p:nvPr>
            <p:ph type="pic" idx="21"/>
          </p:nvPr>
        </p:nvSpPr>
        <p:spPr>
          <a:xfrm>
            <a:off x="1625600" y="374650"/>
            <a:ext cx="9753600" cy="650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532204087_1355x1355.jpeg"/>
          <p:cNvSpPr>
            <a:spLocks noGrp="1"/>
          </p:cNvSpPr>
          <p:nvPr>
            <p:ph type="pic" idx="21"/>
          </p:nvPr>
        </p:nvSpPr>
        <p:spPr>
          <a:xfrm>
            <a:off x="6375400" y="635000"/>
            <a:ext cx="82169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532205080_1647x1098.jpeg"/>
          <p:cNvSpPr>
            <a:spLocks noGrp="1"/>
          </p:cNvSpPr>
          <p:nvPr>
            <p:ph type="pic" sz="quarter" idx="21"/>
          </p:nvPr>
        </p:nvSpPr>
        <p:spPr>
          <a:xfrm>
            <a:off x="6556375" y="5092700"/>
            <a:ext cx="565785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532204087_1355x1355.jpeg"/>
          <p:cNvSpPr>
            <a:spLocks noGrp="1"/>
          </p:cNvSpPr>
          <p:nvPr>
            <p:ph type="pic" sz="half" idx="22"/>
          </p:nvPr>
        </p:nvSpPr>
        <p:spPr>
          <a:xfrm>
            <a:off x="6718300" y="749300"/>
            <a:ext cx="5334000" cy="5334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532241774_2880x1920.jpeg"/>
          <p:cNvSpPr>
            <a:spLocks noGrp="1"/>
          </p:cNvSpPr>
          <p:nvPr>
            <p:ph type="pic" idx="23"/>
          </p:nvPr>
        </p:nvSpPr>
        <p:spPr>
          <a:xfrm>
            <a:off x="-2832100" y="889000"/>
            <a:ext cx="119634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532241774_2880x1920.jpeg"/>
          <p:cNvSpPr>
            <a:spLocks noGrp="1"/>
          </p:cNvSpPr>
          <p:nvPr>
            <p:ph type="pic" idx="21"/>
          </p:nvPr>
        </p:nvSpPr>
        <p:spPr>
          <a:xfrm>
            <a:off x="-1308100" y="-50800"/>
            <a:ext cx="14782800" cy="9855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Intro to Grid Cells…"/>
          <p:cNvSpPr txBox="1">
            <a:spLocks noGrp="1"/>
          </p:cNvSpPr>
          <p:nvPr>
            <p:ph type="ctrTitle"/>
          </p:nvPr>
        </p:nvSpPr>
        <p:spPr>
          <a:xfrm>
            <a:off x="1270000" y="1772116"/>
            <a:ext cx="10464800" cy="330200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3887">
              <a:defRPr sz="5119"/>
            </a:pPr>
            <a:r>
              <a:rPr lang="en-US" sz="4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Vector-based navigation using grid-like representations in artificial agents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Marcus Lewis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5789031"/>
            <a:ext cx="10464800" cy="1130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537463">
              <a:lnSpc>
                <a:spcPct val="120000"/>
              </a:lnSpc>
              <a:defRPr sz="3404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Banino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et. al.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Deepmind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 Nature. 2018.</a:t>
            </a:r>
          </a:p>
          <a:p>
            <a:pPr defTabSz="537463">
              <a:lnSpc>
                <a:spcPct val="120000"/>
              </a:lnSpc>
              <a:defRPr sz="3404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Presenter: Weizhi Wang</a:t>
            </a:r>
          </a:p>
          <a:p>
            <a:pPr defTabSz="537463">
              <a:lnSpc>
                <a:spcPct val="120000"/>
              </a:lnSpc>
              <a:defRPr sz="3404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Jan. 2021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his rhombus is a useful way to think about grid cells"/>
          <p:cNvSpPr txBox="1">
            <a:spLocks noGrp="1"/>
          </p:cNvSpPr>
          <p:nvPr>
            <p:ph type="title" idx="4294967295"/>
          </p:nvPr>
        </p:nvSpPr>
        <p:spPr>
          <a:xfrm>
            <a:off x="437595" y="289511"/>
            <a:ext cx="11099800" cy="1166427"/>
          </a:xfrm>
          <a:prstGeom prst="rect">
            <a:avLst/>
          </a:prstGeom>
        </p:spPr>
        <p:txBody>
          <a:bodyPr>
            <a:normAutofit/>
          </a:bodyPr>
          <a:lstStyle>
            <a:lvl1pPr defTabSz="484886">
              <a:defRPr sz="6640"/>
            </a:lvl1pPr>
          </a:lstStyle>
          <a:p>
            <a:pPr algn="l"/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Gird-like Representation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3" y="1455938"/>
            <a:ext cx="12751480" cy="3939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483" y="5395910"/>
            <a:ext cx="6705600" cy="42005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his is a “grid cell module”.…"/>
          <p:cNvSpPr txBox="1"/>
          <p:nvPr/>
        </p:nvSpPr>
        <p:spPr>
          <a:xfrm>
            <a:off x="7933837" y="3020415"/>
            <a:ext cx="4796742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2800" b="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Grid cells provide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Euclidean spatial metric and thus to support the calculation of goal-directed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</a:p>
          <a:p>
            <a:pPr algn="l">
              <a:defRPr sz="2800" b="0"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  <a:defRPr sz="2800" b="0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nabling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animals to follow direct routes to a remembered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This rhombus is a useful way to think about grid cells"/>
          <p:cNvSpPr txBox="1">
            <a:spLocks noGrp="1"/>
          </p:cNvSpPr>
          <p:nvPr>
            <p:ph type="title" idx="4294967295"/>
          </p:nvPr>
        </p:nvSpPr>
        <p:spPr>
          <a:xfrm>
            <a:off x="597393" y="316144"/>
            <a:ext cx="10331018" cy="1113161"/>
          </a:xfrm>
          <a:prstGeom prst="rect">
            <a:avLst/>
          </a:prstGeom>
        </p:spPr>
        <p:txBody>
          <a:bodyPr>
            <a:noAutofit/>
          </a:bodyPr>
          <a:lstStyle>
            <a:lvl1pPr defTabSz="484886">
              <a:defRPr sz="6640"/>
            </a:lvl1pPr>
          </a:lstStyle>
          <a:p>
            <a:pPr algn="l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Vector-based Navigation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61" y="1774053"/>
            <a:ext cx="7570576" cy="6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6914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1" name="This is a “grid cell module”.…"/>
              <p:cNvSpPr txBox="1"/>
              <p:nvPr/>
            </p:nvSpPr>
            <p:spPr>
              <a:xfrm>
                <a:off x="7584880" y="1580281"/>
                <a:ext cx="4968145" cy="736592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  <a:defRPr sz="2800" b="0"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Visual Module</a:t>
                </a:r>
              </a:p>
              <a:p>
                <a:pPr marL="360000" lvl="1" indent="0" algn="l">
                  <a:defRPr sz="2800" b="0"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Input: image observation</a:t>
                </a:r>
              </a:p>
              <a:p>
                <a:pPr marL="360000" lvl="1" indent="0" algn="l">
                  <a:spcAft>
                    <a:spcPts val="600"/>
                  </a:spcAft>
                  <a:defRPr sz="2800" b="0"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Output: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acc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  <a:defRPr sz="2800" b="0"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Grid Cell Network</a:t>
                </a:r>
              </a:p>
              <a:p>
                <a:pPr marL="360000" algn="l">
                  <a:defRPr sz="2800" b="0"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𝑠𝑖𝑛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𝑐𝑜𝑠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</m:t>
                        </m:r>
                      </m:e>
                    </m:acc>
                    <m:r>
                      <a:rPr lang="en-US" b="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b="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acc>
                  </m:oMath>
                </a14:m>
                <a:endParaRPr lang="en-US" b="0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60000" algn="l">
                  <a:spcAft>
                    <a:spcPts val="600"/>
                  </a:spcAft>
                  <a:defRPr sz="2800" b="0"/>
                </a:pPr>
                <a:r>
                  <a:rPr lang="en-US" altLang="zh-CN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Output: Grid code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</m:acc>
                  </m:oMath>
                </a14:m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  <a:defRPr sz="2800" b="0"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Actor-critic Leaner</a:t>
                </a:r>
              </a:p>
              <a:p>
                <a:pPr marL="360000" lvl="1" indent="0" algn="l">
                  <a:defRPr sz="2800" b="0"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Input: image observation and its encoding after CNN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;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previous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current grid code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, goal grid code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(0 if not reached in the episode)</a:t>
                </a:r>
              </a:p>
              <a:p>
                <a:pPr marL="360000" lvl="1" indent="0" algn="l">
                  <a:defRPr sz="2800" b="0"/>
                </a:pP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𝜋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distribution over next action; v value function</a:t>
                </a:r>
                <a:endParaRPr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1" name="This is a “grid cell module”.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880" y="1580281"/>
                <a:ext cx="4968145" cy="7365927"/>
              </a:xfrm>
              <a:prstGeom prst="rect">
                <a:avLst/>
              </a:prstGeom>
              <a:blipFill>
                <a:blip r:embed="rId2"/>
                <a:stretch>
                  <a:fillRect l="-2945" t="-331" r="-736" b="-173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2" name="This rhombus is a useful way to think about grid cells"/>
          <p:cNvSpPr txBox="1">
            <a:spLocks noGrp="1"/>
          </p:cNvSpPr>
          <p:nvPr>
            <p:ph type="title" idx="4294967295"/>
          </p:nvPr>
        </p:nvSpPr>
        <p:spPr>
          <a:xfrm>
            <a:off x="597393" y="316144"/>
            <a:ext cx="10331018" cy="1113161"/>
          </a:xfrm>
          <a:prstGeom prst="rect">
            <a:avLst/>
          </a:prstGeom>
        </p:spPr>
        <p:txBody>
          <a:bodyPr>
            <a:noAutofit/>
          </a:bodyPr>
          <a:lstStyle>
            <a:lvl1pPr defTabSz="484886">
              <a:defRPr sz="6640"/>
            </a:lvl1pPr>
          </a:lstStyle>
          <a:p>
            <a:pPr algn="l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Artificial Agent with Grid-like Representation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6022"/>
          <a:stretch/>
        </p:blipFill>
        <p:spPr>
          <a:xfrm>
            <a:off x="322185" y="1772029"/>
            <a:ext cx="6904238" cy="698242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3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62" y="-57150"/>
            <a:ext cx="9210675" cy="9867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4757367"/>
            <a:ext cx="6035721" cy="1088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165" y="6000334"/>
            <a:ext cx="3760187" cy="873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938" y="7030890"/>
            <a:ext cx="5490639" cy="797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990" y="8229859"/>
            <a:ext cx="5068533" cy="589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684" y="8187504"/>
            <a:ext cx="629481" cy="6744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his is a “grid cell module”.…"/>
          <p:cNvSpPr txBox="1"/>
          <p:nvPr/>
        </p:nvSpPr>
        <p:spPr>
          <a:xfrm>
            <a:off x="1461501" y="8491450"/>
            <a:ext cx="1037464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  <a:defRPr sz="2800" b="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Case 1: Training: only door 5 open; Inference: all doors open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800" b="0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Case 2: Training: door 1 closed; Inference: all doors open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2" name="This rhombus is a useful way to think about grid cells"/>
          <p:cNvSpPr txBox="1">
            <a:spLocks noGrp="1"/>
          </p:cNvSpPr>
          <p:nvPr>
            <p:ph type="title" idx="4294967295"/>
          </p:nvPr>
        </p:nvSpPr>
        <p:spPr>
          <a:xfrm>
            <a:off x="597393" y="316144"/>
            <a:ext cx="10331018" cy="1113161"/>
          </a:xfrm>
          <a:prstGeom prst="rect">
            <a:avLst/>
          </a:prstGeom>
        </p:spPr>
        <p:txBody>
          <a:bodyPr>
            <a:noAutofit/>
          </a:bodyPr>
          <a:lstStyle>
            <a:lvl1pPr defTabSz="484886">
              <a:defRPr sz="6640"/>
            </a:lvl1pPr>
          </a:lstStyle>
          <a:p>
            <a:pPr algn="l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Flexible use of shortcuts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01" y="1322773"/>
            <a:ext cx="9706607" cy="716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8502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his rhombus is a useful way to think about grid cells"/>
          <p:cNvSpPr txBox="1">
            <a:spLocks noGrp="1"/>
          </p:cNvSpPr>
          <p:nvPr>
            <p:ph type="title" idx="4294967295"/>
          </p:nvPr>
        </p:nvSpPr>
        <p:spPr>
          <a:xfrm>
            <a:off x="588156" y="251490"/>
            <a:ext cx="10331018" cy="1113161"/>
          </a:xfrm>
          <a:prstGeom prst="rect">
            <a:avLst/>
          </a:prstGeom>
        </p:spPr>
        <p:txBody>
          <a:bodyPr>
            <a:noAutofit/>
          </a:bodyPr>
          <a:lstStyle>
            <a:lvl1pPr defTabSz="484886">
              <a:defRPr sz="6640"/>
            </a:lvl1pPr>
          </a:lstStyle>
          <a:p>
            <a:pPr algn="l"/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Metric Comparison</a:t>
            </a:r>
            <a:endParaRPr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734" y="1252706"/>
            <a:ext cx="7735025" cy="4547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0" y="5623214"/>
            <a:ext cx="11904086" cy="38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7935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Final summary"/>
          <p:cNvSpPr txBox="1">
            <a:spLocks noGrp="1"/>
          </p:cNvSpPr>
          <p:nvPr>
            <p:ph type="title"/>
          </p:nvPr>
        </p:nvSpPr>
        <p:spPr>
          <a:xfrm>
            <a:off x="952500" y="502575"/>
            <a:ext cx="9212432" cy="113091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altLang="zh-CN" sz="48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2500" y="2133664"/>
            <a:ext cx="10659492" cy="54886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Grid like representation can provide an effective basis for flexible navigation in challenging novel environment.</a:t>
            </a:r>
          </a:p>
          <a:p>
            <a:pPr marL="342900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This work supports theoretical models of grid cells in vector-based navigation that were previously lacking strong empirical support.</a:t>
            </a:r>
          </a:p>
          <a:p>
            <a:pPr marL="342900" indent="-342900" algn="l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Grid-like 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representations furnish agents with a Euclidean geometric framework—paralleling their proposed computational role in mammals as an early-developing Kantian-like spatial scaffold that serves to organize perceptual </a:t>
            </a:r>
            <a:r>
              <a:rPr lang="en-US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experience.</a:t>
            </a: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E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Agenda"/>
          <p:cNvSpPr txBox="1">
            <a:spLocks noGrp="1"/>
          </p:cNvSpPr>
          <p:nvPr>
            <p:ph type="title"/>
          </p:nvPr>
        </p:nvSpPr>
        <p:spPr>
          <a:xfrm>
            <a:off x="952500" y="234177"/>
            <a:ext cx="11099800" cy="99245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 defTabSz="467359">
              <a:spcBef>
                <a:spcPts val="0"/>
              </a:spcBef>
              <a:spcAft>
                <a:spcPts val="600"/>
              </a:spcAft>
              <a:defRPr sz="2560"/>
            </a:pPr>
            <a:r>
              <a:rPr lang="en-US" sz="4400" b="0" dirty="0">
                <a:latin typeface="Arial" panose="020B0604020202020204" pitchFamily="34" charset="0"/>
                <a:cs typeface="Arial" panose="020B0604020202020204" pitchFamily="34" charset="0"/>
              </a:rPr>
              <a:t>How we navigate?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2F1A28-2DA9-4EE9-9335-4286595802CC}"/>
              </a:ext>
            </a:extLst>
          </p:cNvPr>
          <p:cNvSpPr txBox="1"/>
          <p:nvPr/>
        </p:nvSpPr>
        <p:spPr>
          <a:xfrm>
            <a:off x="952500" y="1267653"/>
            <a:ext cx="11099800" cy="7797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101600" indent="-457200" algn="l" defTabSz="467359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560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Locate and Compute Distance</a:t>
            </a:r>
          </a:p>
          <a:p>
            <a:pPr marL="101600" indent="-457200" algn="l" defTabSz="467359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560"/>
            </a:pP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600" indent="-457200" algn="l" defTabSz="467359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560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Hippocampus </a:t>
            </a:r>
            <a:r>
              <a:rPr lang="zh-CN" alt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海马体 </a:t>
            </a:r>
            <a:r>
              <a:rPr lang="en-US" altLang="zh-CN" sz="3200" b="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Entorhinal Cortex </a:t>
            </a:r>
            <a:r>
              <a:rPr lang="zh-CN" alt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内嗅皮层</a:t>
            </a:r>
            <a:endParaRPr lang="en-US" altLang="zh-CN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600" indent="-457200" algn="l" defTabSz="467359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560"/>
            </a:pP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600" lvl="1" indent="-457200" algn="l" defTabSz="467359">
              <a:spcBef>
                <a:spcPts val="0"/>
              </a:spcBef>
              <a:buFont typeface="Arial" panose="020B0604020202020204" pitchFamily="34" charset="0"/>
              <a:buChar char="•"/>
              <a:defRPr sz="2560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Place Cells: Find where you are now</a:t>
            </a:r>
          </a:p>
          <a:p>
            <a:pPr marL="457200" lvl="1" indent="0" algn="l" defTabSz="467359">
              <a:spcBef>
                <a:spcPts val="0"/>
              </a:spcBef>
              <a:buFont typeface="Wingdings" panose="05000000000000000000" pitchFamily="2" charset="2"/>
              <a:buChar char="Ø"/>
              <a:defRPr sz="2560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	Active when you reached a certain place in environment</a:t>
            </a:r>
          </a:p>
          <a:p>
            <a:pPr lvl="1" indent="0" algn="l" defTabSz="467359">
              <a:spcBef>
                <a:spcPts val="0"/>
              </a:spcBef>
              <a:defRPr sz="2560"/>
            </a:pP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600" lvl="1" indent="-457200" algn="l" defTabSz="467359">
              <a:spcBef>
                <a:spcPts val="0"/>
              </a:spcBef>
              <a:buFont typeface="Arial" panose="020B0604020202020204" pitchFamily="34" charset="0"/>
              <a:buChar char="•"/>
              <a:defRPr sz="2560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Grid Cells: Distance Sensing and </a:t>
            </a:r>
            <a:r>
              <a:rPr lang="en-US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Coordinate System</a:t>
            </a: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algn="l" defTabSz="467359">
              <a:buFont typeface="Wingdings" panose="05000000000000000000" pitchFamily="2" charset="2"/>
              <a:buChar char="Ø"/>
              <a:defRPr sz="2560"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Active when you reached an end-point of virtual </a:t>
            </a:r>
            <a:r>
              <a:rPr lang="en-US" sz="28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cognitive map</a:t>
            </a:r>
          </a:p>
          <a:p>
            <a:pPr marL="457200" lvl="6" indent="0" algn="l" defTabSz="467359">
              <a:buFont typeface="Wingdings" panose="05000000000000000000" pitchFamily="2" charset="2"/>
              <a:buChar char="Ø"/>
              <a:defRPr sz="2560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	Grid Cells and Place Cells enable a sense of place and navigational ability</a:t>
            </a:r>
          </a:p>
          <a:p>
            <a:pPr marL="101600" lvl="1" indent="-457200" algn="l" defTabSz="467359">
              <a:buFont typeface="Arial" panose="020B0604020202020204" pitchFamily="34" charset="0"/>
              <a:buChar char="•"/>
              <a:defRPr sz="2560"/>
            </a:pP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1600" lvl="1" indent="-457200" algn="l" defTabSz="467359">
              <a:buFont typeface="Arial" panose="020B0604020202020204" pitchFamily="34" charset="0"/>
              <a:buChar char="•"/>
              <a:defRPr sz="2560"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Head Direction </a:t>
            </a:r>
            <a:r>
              <a:rPr lang="en-US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Cells: Sensing Moving Direction</a:t>
            </a: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6" indent="0" algn="l" defTabSz="467359">
              <a:buFont typeface="Wingdings" panose="05000000000000000000" pitchFamily="2" charset="2"/>
              <a:buChar char="Ø"/>
              <a:defRPr sz="2560"/>
            </a:pP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  <a:r>
              <a:rPr lang="en-US" sz="2800" b="0" dirty="0">
                <a:latin typeface="Arial" panose="020B0604020202020204" pitchFamily="34" charset="0"/>
                <a:cs typeface="Arial" panose="020B0604020202020204" pitchFamily="34" charset="0"/>
              </a:rPr>
              <a:t>when your head is pointing a specific direction like north</a:t>
            </a:r>
          </a:p>
          <a:p>
            <a:pPr marL="101600" lvl="1" indent="-457200" algn="l" defTabSz="467359">
              <a:spcBef>
                <a:spcPts val="0"/>
              </a:spcBef>
              <a:buFont typeface="Arial" panose="020B0604020202020204" pitchFamily="34" charset="0"/>
              <a:buChar char="•"/>
              <a:defRPr sz="2560"/>
            </a:pP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indent="-342900" algn="l" defTabSz="5842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Border Cells: Sensing an </a:t>
            </a:r>
            <a:r>
              <a:rPr lang="en-US" sz="3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Environment 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Boundary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19E56-C8E4-457D-A760-ABAD6FC1D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82" y="1087660"/>
            <a:ext cx="9877425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14F07F-20DA-4396-AA55-50E0EC87AE7F}"/>
              </a:ext>
            </a:extLst>
          </p:cNvPr>
          <p:cNvSpPr txBox="1"/>
          <p:nvPr/>
        </p:nvSpPr>
        <p:spPr>
          <a:xfrm>
            <a:off x="2183616" y="275314"/>
            <a:ext cx="86375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Grid cell forms a virtual coordinate system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Different spatial periods at different anatomical locations"/>
          <p:cNvSpPr txBox="1">
            <a:spLocks noGrp="1"/>
          </p:cNvSpPr>
          <p:nvPr>
            <p:ph type="title"/>
          </p:nvPr>
        </p:nvSpPr>
        <p:spPr>
          <a:xfrm>
            <a:off x="2188746" y="493788"/>
            <a:ext cx="8627306" cy="1180999"/>
          </a:xfrm>
          <a:prstGeom prst="rect">
            <a:avLst/>
          </a:prstGeom>
        </p:spPr>
        <p:txBody>
          <a:bodyPr>
            <a:noAutofit/>
          </a:bodyPr>
          <a:lstStyle>
            <a:lvl1pPr defTabSz="461518">
              <a:defRPr sz="6320"/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Grid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cell represents realistic environment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pic.zhishifenzi.com/f/vb/zsfz1631188808.90645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62" y="2194030"/>
            <a:ext cx="12046375" cy="353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7284" y="6220019"/>
            <a:ext cx="949022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Figure 2. The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environment under grid cell coordinate system. (A) Three grid cells 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in a circle environment. (B) The coordinate system of cognitive map. (C) Grid cell holds various plotting scales.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3864E-7244-41E0-8EBD-222689A04452}"/>
              </a:ext>
            </a:extLst>
          </p:cNvPr>
          <p:cNvSpPr txBox="1"/>
          <p:nvPr/>
        </p:nvSpPr>
        <p:spPr>
          <a:xfrm>
            <a:off x="678920" y="1034987"/>
            <a:ext cx="11713105" cy="71198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Research </a:t>
            </a: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Question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</a:rPr>
              <a:t>our artificial agents </a:t>
            </a:r>
            <a:r>
              <a:rPr lang="en-US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take advantage of </a:t>
            </a: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</a:rPr>
              <a:t>the same </a:t>
            </a:r>
            <a:r>
              <a:rPr lang="en-US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grid-like representation to realize high precision vector-based navigation?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1: How to make artificial agents generate the grid-like representation?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b="0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4000" b="0" dirty="0" smtClean="0">
                <a:latin typeface="Arial" panose="020B0604020202020204" pitchFamily="34" charset="0"/>
                <a:cs typeface="Arial" panose="020B0604020202020204" pitchFamily="34" charset="0"/>
              </a:rPr>
              <a:t>2: Can the grid-like representation help agents achieve high quality vector-based navigation?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artoon:…"/>
          <p:cNvSpPr txBox="1"/>
          <p:nvPr/>
        </p:nvSpPr>
        <p:spPr>
          <a:xfrm>
            <a:off x="-120108" y="370895"/>
            <a:ext cx="584111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 b="0"/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Grid Cell Network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3" name="An environment"/>
          <p:cNvSpPr txBox="1"/>
          <p:nvPr/>
        </p:nvSpPr>
        <p:spPr>
          <a:xfrm>
            <a:off x="1948802" y="5481458"/>
            <a:ext cx="899765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/>
            </a:lvl1pPr>
          </a:lstStyle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3. (A) Grid cell network. (B) Path integration. (C) Error rate.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0596"/>
            <a:ext cx="12895263" cy="4330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4043" y="6076493"/>
                <a:ext cx="11687175" cy="30572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2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Acquire</a:t>
                </a:r>
                <a:r>
                  <a:rPr kumimoji="0" lang="en-US" sz="32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 gir</a:t>
                </a:r>
                <a:r>
                  <a:rPr lang="en-US" sz="32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d-like representation via supervised learning for path integration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US" sz="32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The ground truth path could be regarded as sequential data with fixed-size steps </a:t>
                </a:r>
              </a:p>
              <a:p>
                <a:pPr marL="342900" marR="0" indent="-3429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en-US" sz="32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Each</a:t>
                </a:r>
                <a:r>
                  <a:rPr kumimoji="0" lang="en-US" sz="32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 step the input has three components, linear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𝑣</m:t>
                        </m:r>
                      </m:e>
                      <m:sub>
                        <m:r>
                          <a:rPr kumimoji="0" lang="en-US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32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, sine </a:t>
                </a:r>
                <a:r>
                  <a:rPr lang="en-US" sz="32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and cosine of </a:t>
                </a:r>
                <a:r>
                  <a:rPr kumimoji="0" lang="en-US" sz="32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cs typeface="Arial" panose="020B0604020202020204" pitchFamily="34" charset="0"/>
                    <a:sym typeface="Helvetica Neue"/>
                  </a:rPr>
                  <a:t>angular velocity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"/>
                      </a:rPr>
                      <m:t>𝑠𝑖𝑛</m:t>
                    </m:r>
                    <m:d>
                      <m:dPr>
                        <m:ctrlPr>
                          <a:rPr kumimoji="0" lang="en-US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32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kumimoji="0" lang="en-US" sz="32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Helvetica Neue"/>
                              </a:rPr>
                              <m:t>𝜑</m:t>
                            </m:r>
                          </m:e>
                          <m:sub>
                            <m:r>
                              <a:rPr kumimoji="0" lang="en-US" sz="3200" b="0" i="1" u="none" strike="noStrike" cap="none" spc="0" normalizeH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Helvetica Neue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0" lang="en-US" sz="32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Neue"/>
                      </a:rPr>
                      <m:t>, </m:t>
                    </m:r>
                    <m:r>
                      <a:rPr kumimoji="0" lang="en-US" sz="32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Neue"/>
                      </a:rPr>
                      <m:t>𝑐𝑜𝑠</m:t>
                    </m:r>
                    <m:r>
                      <a:rPr kumimoji="0" lang="en-US" sz="32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Neue"/>
                      </a:rPr>
                      <m:t>(</m:t>
                    </m:r>
                    <m:sSub>
                      <m:sSubPr>
                        <m:ctrlPr>
                          <a:rPr kumimoji="0" lang="en-US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Neue"/>
                          </a:rPr>
                        </m:ctrlPr>
                      </m:sSubPr>
                      <m:e>
                        <m:r>
                          <a:rPr kumimoji="0" lang="en-US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Neue"/>
                          </a:rPr>
                          <m:t>𝜑</m:t>
                        </m:r>
                      </m:e>
                      <m:sub>
                        <m:r>
                          <a:rPr kumimoji="0" lang="en-US" sz="3200" b="0" i="1" u="none" strike="noStrike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Helvetica Neue"/>
                          </a:rPr>
                          <m:t>𝑡</m:t>
                        </m:r>
                      </m:sub>
                    </m:sSub>
                    <m:r>
                      <a:rPr kumimoji="0" lang="en-US" sz="3200" b="0" i="1" u="none" strike="noStrike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 Neue"/>
                      </a:rPr>
                      <m:t>)</m:t>
                    </m:r>
                  </m:oMath>
                </a14:m>
                <a:endParaRPr kumimoji="0" lang="en-US" sz="32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Arial" panose="020B0604020202020204" pitchFamily="34" charset="0"/>
                  <a:cs typeface="Arial" panose="020B0604020202020204" pitchFamily="34" charset="0"/>
                  <a:sym typeface="Helvetica Neu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43" y="6076493"/>
                <a:ext cx="11687175" cy="3057247"/>
              </a:xfrm>
              <a:prstGeom prst="rect">
                <a:avLst/>
              </a:prstGeom>
              <a:blipFill>
                <a:blip r:embed="rId3"/>
                <a:stretch>
                  <a:fillRect l="-1565" t="-1996" b="-598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artoon:…"/>
          <p:cNvSpPr txBox="1"/>
          <p:nvPr/>
        </p:nvSpPr>
        <p:spPr>
          <a:xfrm>
            <a:off x="-120108" y="370895"/>
            <a:ext cx="584111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 b="0"/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Grid Cell Network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An environment"/>
              <p:cNvSpPr txBox="1"/>
              <p:nvPr/>
            </p:nvSpPr>
            <p:spPr>
              <a:xfrm>
                <a:off x="8236696" y="1603289"/>
                <a:ext cx="4680471" cy="96436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>
                  <a:defRPr sz="3600" b="0"/>
                </a:lvl1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place cell activation, given a position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3" name="An environmen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696" y="1603289"/>
                <a:ext cx="4680471" cy="964367"/>
              </a:xfrm>
              <a:prstGeom prst="rect">
                <a:avLst/>
              </a:prstGeom>
              <a:blipFill>
                <a:blip r:embed="rId2"/>
                <a:stretch>
                  <a:fillRect l="-3516" t="-5696" b="-170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0386"/>
          <a:stretch/>
        </p:blipFill>
        <p:spPr>
          <a:xfrm>
            <a:off x="0" y="1150596"/>
            <a:ext cx="7753350" cy="83553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696" y="2567656"/>
            <a:ext cx="4219575" cy="3114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n environment"/>
              <p:cNvSpPr txBox="1"/>
              <p:nvPr/>
            </p:nvSpPr>
            <p:spPr>
              <a:xfrm>
                <a:off x="8236696" y="5909882"/>
                <a:ext cx="4514461" cy="139525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>
                  <a:defRPr sz="3600" b="0"/>
                </a:lvl1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head direction cell activation, given a facing angle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𝜑</m:t>
                    </m:r>
                  </m:oMath>
                </a14:m>
                <a:endParaRPr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An environmen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696" y="5909882"/>
                <a:ext cx="4514461" cy="1395254"/>
              </a:xfrm>
              <a:prstGeom prst="rect">
                <a:avLst/>
              </a:prstGeom>
              <a:blipFill>
                <a:blip r:embed="rId5"/>
                <a:stretch>
                  <a:fillRect l="-3644" t="-3493" b="-113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4669" r="12017"/>
          <a:stretch/>
        </p:blipFill>
        <p:spPr>
          <a:xfrm>
            <a:off x="8236696" y="7471156"/>
            <a:ext cx="3963117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912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artoon:…"/>
          <p:cNvSpPr txBox="1"/>
          <p:nvPr/>
        </p:nvSpPr>
        <p:spPr>
          <a:xfrm>
            <a:off x="-120108" y="370895"/>
            <a:ext cx="5841117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600" b="0"/>
            </a:pP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Grid Cell Network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3" name="An environment"/>
          <p:cNvSpPr txBox="1"/>
          <p:nvPr/>
        </p:nvSpPr>
        <p:spPr>
          <a:xfrm>
            <a:off x="729656" y="1624012"/>
            <a:ext cx="468047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600" b="0"/>
            </a:lvl1pPr>
          </a:lstStyle>
          <a:p>
            <a:pPr algn="l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Training: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10386"/>
          <a:stretch/>
        </p:blipFill>
        <p:spPr>
          <a:xfrm>
            <a:off x="8128027" y="2280602"/>
            <a:ext cx="4749553" cy="511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n environment"/>
              <p:cNvSpPr txBox="1"/>
              <p:nvPr/>
            </p:nvSpPr>
            <p:spPr>
              <a:xfrm>
                <a:off x="809555" y="4669873"/>
                <a:ext cx="5502468" cy="190077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lvl1pPr>
                  <a:defRPr sz="3600" b="0"/>
                </a:lvl1pPr>
              </a:lstStyle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place cell target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place cell predictions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head direction cell target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 head direction cell predictions</a:t>
                </a:r>
              </a:p>
            </p:txBody>
          </p:sp>
        </mc:Choice>
        <mc:Fallback xmlns="">
          <p:sp>
            <p:nvSpPr>
              <p:cNvPr id="6" name="An environmen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55" y="4669873"/>
                <a:ext cx="5502468" cy="1900777"/>
              </a:xfrm>
              <a:prstGeom prst="rect">
                <a:avLst/>
              </a:prstGeom>
              <a:blipFill>
                <a:blip r:embed="rId3"/>
                <a:stretch>
                  <a:fillRect t="-2564" b="-576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08" y="2518676"/>
            <a:ext cx="8466287" cy="1555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73" y="7297444"/>
            <a:ext cx="5177136" cy="2108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189709" y="8230131"/>
                <a:ext cx="65024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b="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b="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e>
                      <m:sub>
                        <m:r>
                          <a:rPr lang="ar-AE" altLang="zh-CN" b="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initial 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hidden state</a:t>
                </a: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ar-AE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ar-AE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</m:t>
                        </m:r>
                      </m:e>
                      <m:sub>
                        <m:r>
                          <a:rPr lang="ar-AE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b="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initial </a:t>
                </a:r>
                <a:r>
                  <a:rPr lang="en-US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cell state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709" y="8230131"/>
                <a:ext cx="6502400" cy="830997"/>
              </a:xfrm>
              <a:prstGeom prst="rect">
                <a:avLst/>
              </a:prstGeom>
              <a:blipFill>
                <a:blip r:embed="rId6"/>
                <a:stretch>
                  <a:fillRect l="-281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83293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his rhombus is a useful way to think about grid cells"/>
          <p:cNvSpPr txBox="1">
            <a:spLocks noGrp="1"/>
          </p:cNvSpPr>
          <p:nvPr>
            <p:ph type="title" idx="4294967295"/>
          </p:nvPr>
        </p:nvSpPr>
        <p:spPr>
          <a:xfrm>
            <a:off x="437595" y="289511"/>
            <a:ext cx="11099800" cy="1166427"/>
          </a:xfrm>
          <a:prstGeom prst="rect">
            <a:avLst/>
          </a:prstGeom>
        </p:spPr>
        <p:txBody>
          <a:bodyPr>
            <a:normAutofit/>
          </a:bodyPr>
          <a:lstStyle>
            <a:lvl1pPr defTabSz="484886">
              <a:defRPr sz="6640"/>
            </a:lvl1pPr>
          </a:lstStyle>
          <a:p>
            <a:pPr algn="l"/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Gird-like Representation</a:t>
            </a:r>
            <a:endParaRPr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lh3.googleusercontent.com/TqzC1YaxJjsHYtxSbV3kwYi52rgrg_HKAQ64p6tRxVpYTyP6nnoITVvu4MhKHqG2qUuSSbHz7bgzY9NPscuacvpDLCFwgFXfRX6PaZA=w14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247" y="1180820"/>
            <a:ext cx="9379043" cy="779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59329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700</Words>
  <Application>Microsoft Office PowerPoint</Application>
  <PresentationFormat>Custom</PresentationFormat>
  <Paragraphs>74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Helvetica Light</vt:lpstr>
      <vt:lpstr>Helvetica Neue</vt:lpstr>
      <vt:lpstr>Helvetica Neue Light</vt:lpstr>
      <vt:lpstr>Helvetica Neue Medium</vt:lpstr>
      <vt:lpstr>Helvetica Neue Thin</vt:lpstr>
      <vt:lpstr>Arial</vt:lpstr>
      <vt:lpstr>Cambria Math</vt:lpstr>
      <vt:lpstr>Wingdings</vt:lpstr>
      <vt:lpstr>White</vt:lpstr>
      <vt:lpstr>Vector-based navigation using grid-like representations in artificial agents</vt:lpstr>
      <vt:lpstr>How we navigate?</vt:lpstr>
      <vt:lpstr>PowerPoint Presentation</vt:lpstr>
      <vt:lpstr>Grid cell represents realistic environment</vt:lpstr>
      <vt:lpstr>PowerPoint Presentation</vt:lpstr>
      <vt:lpstr>PowerPoint Presentation</vt:lpstr>
      <vt:lpstr>PowerPoint Presentation</vt:lpstr>
      <vt:lpstr>PowerPoint Presentation</vt:lpstr>
      <vt:lpstr>Gird-like Representation</vt:lpstr>
      <vt:lpstr>Gird-like Representation</vt:lpstr>
      <vt:lpstr>Vector-based Navigation</vt:lpstr>
      <vt:lpstr>Artificial Agent with Grid-like Representation</vt:lpstr>
      <vt:lpstr>PowerPoint Presentation</vt:lpstr>
      <vt:lpstr>Flexible use of shortcuts</vt:lpstr>
      <vt:lpstr>Metric Comparison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Grid Cells + Quickly Forming Structured Memories</dc:title>
  <dc:creator>Weizhi Wang</dc:creator>
  <cp:lastModifiedBy>Weizhi Wang (FA Talent)</cp:lastModifiedBy>
  <cp:revision>130</cp:revision>
  <dcterms:modified xsi:type="dcterms:W3CDTF">2022-01-21T08:05:17Z</dcterms:modified>
</cp:coreProperties>
</file>